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1107" r:id="rId3"/>
    <p:sldId id="1109" r:id="rId5"/>
    <p:sldId id="1110" r:id="rId6"/>
    <p:sldId id="1111" r:id="rId7"/>
    <p:sldId id="1114" r:id="rId8"/>
    <p:sldId id="1112" r:id="rId9"/>
    <p:sldId id="1113" r:id="rId10"/>
    <p:sldId id="1115" r:id="rId11"/>
    <p:sldId id="1108" r:id="rId1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FFFF"/>
    <a:srgbClr val="C26E4C"/>
    <a:srgbClr val="75A0D9"/>
    <a:srgbClr val="242671"/>
    <a:srgbClr val="FF7E79"/>
    <a:srgbClr val="9DC4E6"/>
    <a:srgbClr val="FFD579"/>
    <a:srgbClr val="F2F2F2"/>
    <a:srgbClr val="E3F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4" autoAdjust="0"/>
    <p:restoredTop sz="93933" autoAdjust="0"/>
  </p:normalViewPr>
  <p:slideViewPr>
    <p:cSldViewPr showGuides="1">
      <p:cViewPr>
        <p:scale>
          <a:sx n="75" d="100"/>
          <a:sy n="75" d="100"/>
        </p:scale>
        <p:origin x="586" y="77"/>
      </p:cViewPr>
      <p:guideLst>
        <p:guide orient="horz" pos="2126"/>
        <p:guide pos="38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4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D3441-9121-7D46-BC51-84A9F95E691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996D4-EB15-0D47-9ABF-6F353AD7B4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CA3638A-ED8F-4141-B58D-315E5706B025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1" y="3965371"/>
            <a:ext cx="10560049" cy="1967116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 b="1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subtitle</a:t>
            </a:r>
            <a:r>
              <a:rPr lang="de-DE" dirty="0"/>
              <a:t> style</a:t>
            </a:r>
            <a:endParaRPr lang="de-DE" dirty="0"/>
          </a:p>
        </p:txBody>
      </p:sp>
      <p:sp>
        <p:nvSpPr>
          <p:cNvPr id="23" name="标题 1"/>
          <p:cNvSpPr txBox="1"/>
          <p:nvPr userDrawn="1"/>
        </p:nvSpPr>
        <p:spPr bwMode="auto">
          <a:xfrm>
            <a:off x="1" y="1807659"/>
            <a:ext cx="12191999" cy="1967116"/>
          </a:xfrm>
          <a:prstGeom prst="rect">
            <a:avLst/>
          </a:prstGeom>
          <a:solidFill>
            <a:srgbClr val="24267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426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671" y="2257063"/>
            <a:ext cx="10560049" cy="1079500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de-DE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" y="485902"/>
            <a:ext cx="12185758" cy="44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" y="-16621"/>
            <a:ext cx="3208822" cy="9603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/>
            </a:lvl1pPr>
            <a:lvl2pPr marL="800100" indent="-342900">
              <a:buFont typeface="Wingdings" panose="05000000000000000000" pitchFamily="2" charset="2"/>
              <a:buChar char="l"/>
              <a:defRPr/>
            </a:lvl2pPr>
            <a:lvl3pPr marL="1257300" indent="-342900">
              <a:buFont typeface="Wingdings" panose="05000000000000000000" pitchFamily="2" charset="2"/>
              <a:buChar char="u"/>
              <a:defRPr/>
            </a:lvl3pPr>
            <a:lvl4pPr marL="1714500" indent="-342900">
              <a:buFont typeface="Wingdings" panose="05000000000000000000" pitchFamily="2" charset="2"/>
              <a:buChar char="p"/>
              <a:defRPr/>
            </a:lvl4pPr>
            <a:lvl5pPr marL="2171700" indent="-3429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5480" y="5170648"/>
            <a:ext cx="9025467" cy="47625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5765" y="64833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35E9E6D-B1E9-4F08-8E83-0E081C425F53}" type="slidenum">
              <a:rPr lang="de-DE" smtClean="0"/>
            </a:fld>
            <a:endParaRPr lang="de-DE" dirty="0"/>
          </a:p>
        </p:txBody>
      </p:sp>
      <p:sp>
        <p:nvSpPr>
          <p:cNvPr id="7" name="矩形 6"/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125539"/>
            <a:ext cx="5513917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918" y="1125539"/>
            <a:ext cx="551603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79934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1C96BD4-B791-4C8E-BBF7-79275CA9D095}" type="slidenum">
              <a:rPr lang="de-DE" smtClean="0"/>
            </a:fld>
            <a:endParaRPr lang="de-DE" dirty="0"/>
          </a:p>
        </p:txBody>
      </p:sp>
      <p:sp>
        <p:nvSpPr>
          <p:cNvPr id="8" name="矩形 7"/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79934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1C96BD4-B791-4C8E-BBF7-79275CA9D095}" type="slidenum">
              <a:rPr lang="de-DE" smtClean="0"/>
            </a:fld>
            <a:endParaRPr lang="de-DE" dirty="0"/>
          </a:p>
        </p:txBody>
      </p:sp>
      <p:sp>
        <p:nvSpPr>
          <p:cNvPr id="4" name="矩形 3"/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79934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1C96BD4-B791-4C8E-BBF7-79275CA9D095}" type="slidenum">
              <a:rPr lang="de-DE" smtClean="0"/>
            </a:fld>
            <a:endParaRPr lang="de-DE" dirty="0"/>
          </a:p>
        </p:txBody>
      </p:sp>
      <p:sp>
        <p:nvSpPr>
          <p:cNvPr id="4" name="矩形 3"/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79934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1C96BD4-B791-4C8E-BBF7-79275CA9D095}" type="slidenum">
              <a:rPr lang="de-DE" smtClean="0"/>
            </a:fld>
            <a:endParaRPr lang="de-DE" dirty="0"/>
          </a:p>
        </p:txBody>
      </p:sp>
      <p:sp>
        <p:nvSpPr>
          <p:cNvPr id="6" name="矩形 5"/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10972800" cy="5651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801" y="1125539"/>
            <a:ext cx="11233151" cy="49672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90651" y="6245225"/>
            <a:ext cx="9025467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79934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1C96BD4-B791-4C8E-BBF7-79275CA9D095}" type="slidenum">
              <a:rPr lang="de-DE" smtClean="0"/>
            </a:fld>
            <a:endParaRPr lang="de-DE" dirty="0"/>
          </a:p>
        </p:txBody>
      </p:sp>
      <p:sp>
        <p:nvSpPr>
          <p:cNvPr id="6" name="矩形 5"/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06924"/>
            <a:ext cx="11055352" cy="48859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r>
              <a:rPr lang="en-GB" altLang="zh-CN" dirty="0"/>
              <a:t>3 November, 2008</a:t>
            </a:r>
            <a:endParaRPr lang="de-DE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35641" y="6245225"/>
            <a:ext cx="902546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i="1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AA495AF-A2E5-4C69-B93F-A4394812F7B9}" type="slidenum">
              <a:rPr lang="de-DE" smtClean="0"/>
            </a:fld>
            <a:endParaRPr lang="de-DE" dirty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8454" y="-118639"/>
            <a:ext cx="11842202" cy="1325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de-DE" dirty="0"/>
          </a:p>
        </p:txBody>
      </p:sp>
      <p:sp>
        <p:nvSpPr>
          <p:cNvPr id="16" name="Rectangle 17"/>
          <p:cNvSpPr/>
          <p:nvPr userDrawn="1"/>
        </p:nvSpPr>
        <p:spPr>
          <a:xfrm>
            <a:off x="-5861" y="320040"/>
            <a:ext cx="152400" cy="396240"/>
          </a:xfrm>
          <a:prstGeom prst="rect">
            <a:avLst/>
          </a:prstGeom>
          <a:solidFill>
            <a:srgbClr val="242671"/>
          </a:solidFill>
          <a:ln>
            <a:solidFill>
              <a:srgbClr val="24267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84" y="6273554"/>
            <a:ext cx="2005831" cy="60032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242671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charset="0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76201" y="4293096"/>
            <a:ext cx="11239598" cy="1967116"/>
          </a:xfrm>
        </p:spPr>
        <p:txBody>
          <a:bodyPr/>
          <a:lstStyle/>
          <a:p>
            <a:r>
              <a:rPr lang="en-GB" sz="2000" noProof="0" dirty="0" err="1"/>
              <a:t>Tiancheng</a:t>
            </a:r>
            <a:r>
              <a:rPr lang="en-GB" sz="2000" noProof="0" dirty="0"/>
              <a:t> Huang, </a:t>
            </a:r>
            <a:r>
              <a:rPr lang="en-GB" sz="2000" noProof="0" dirty="0" err="1"/>
              <a:t>Ruisheng</a:t>
            </a:r>
            <a:r>
              <a:rPr lang="en-GB" sz="2000" noProof="0" dirty="0"/>
              <a:t> Cao, Yuxin Zhang, </a:t>
            </a:r>
            <a:r>
              <a:rPr lang="en-GB" sz="2000" noProof="0" dirty="0" err="1"/>
              <a:t>Zhangyi</a:t>
            </a:r>
            <a:r>
              <a:rPr lang="en-GB" sz="2000" noProof="0" dirty="0"/>
              <a:t> Kang, Zijian Wang, </a:t>
            </a:r>
            <a:endParaRPr lang="en-GB" sz="2000" noProof="0" dirty="0"/>
          </a:p>
          <a:p>
            <a:r>
              <a:rPr lang="en-GB" sz="2000" noProof="0" dirty="0" err="1"/>
              <a:t>Chenrun</a:t>
            </a:r>
            <a:r>
              <a:rPr lang="en-GB" sz="2000" noProof="0" dirty="0"/>
              <a:t> Wang, </a:t>
            </a:r>
            <a:r>
              <a:rPr lang="en-GB" sz="2000" noProof="0" dirty="0" err="1"/>
              <a:t>Yijie</a:t>
            </a:r>
            <a:r>
              <a:rPr lang="en-GB" sz="2000" noProof="0" dirty="0"/>
              <a:t> Luo, Hang Zheng, </a:t>
            </a:r>
            <a:r>
              <a:rPr lang="en-GB" sz="2000" noProof="0" dirty="0" err="1"/>
              <a:t>Lirong</a:t>
            </a:r>
            <a:r>
              <a:rPr lang="en-GB" sz="2000" noProof="0" dirty="0"/>
              <a:t> Qian, Lu Chen, Kai Yu</a:t>
            </a:r>
            <a:endParaRPr lang="en-GB" sz="2000" noProof="0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096098" y="2276872"/>
            <a:ext cx="8019196" cy="1079500"/>
          </a:xfrm>
        </p:spPr>
        <p:txBody>
          <a:bodyPr/>
          <a:lstStyle/>
          <a:p>
            <a:r>
              <a:rPr lang="en-GB" noProof="0" dirty="0" err="1"/>
              <a:t>AirQA</a:t>
            </a:r>
            <a:r>
              <a:rPr lang="en-GB" noProof="0" dirty="0"/>
              <a:t>: A Comprehensive QA Dataset for</a:t>
            </a:r>
            <a:br>
              <a:rPr lang="en-GB" sz="1200" noProof="0" dirty="0"/>
            </a:br>
            <a:br>
              <a:rPr lang="en-GB" sz="1200" noProof="0" dirty="0"/>
            </a:br>
            <a:r>
              <a:rPr lang="en-GB" sz="1200" noProof="0" dirty="0"/>
              <a:t> </a:t>
            </a:r>
            <a:r>
              <a:rPr lang="en-GB" noProof="0" dirty="0"/>
              <a:t>AI Research with Instance-Level Evaluation</a:t>
            </a:r>
            <a:endParaRPr lang="en-GB" noProof="0" dirty="0"/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62671" y="108620"/>
            <a:ext cx="2686050" cy="8001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Motivation</a:t>
            </a:r>
            <a:endParaRPr lang="en-GB" noProof="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1" y="1052736"/>
            <a:ext cx="8474063" cy="288032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8904312" y="332656"/>
            <a:ext cx="0" cy="6192688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圆角 13"/>
          <p:cNvSpPr/>
          <p:nvPr/>
        </p:nvSpPr>
        <p:spPr>
          <a:xfrm>
            <a:off x="299355" y="4293096"/>
            <a:ext cx="2664297" cy="864096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textual &amp; paratextual</a:t>
            </a:r>
            <a:endParaRPr lang="en-GB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GB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understanding</a:t>
            </a:r>
            <a:endParaRPr lang="en-GB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6073115" y="4293096"/>
            <a:ext cx="2592288" cy="864096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retrieve relevant paper</a:t>
            </a:r>
            <a:endParaRPr lang="en-GB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3248321" y="4293096"/>
            <a:ext cx="2504121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long-term planning &amp; reasoning</a:t>
            </a:r>
            <a:endParaRPr lang="en-GB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256558"/>
            <a:ext cx="3169652" cy="6238496"/>
          </a:xfrm>
          <a:prstGeom prst="rect">
            <a:avLst/>
          </a:prstGeom>
        </p:spPr>
      </p:pic>
      <p:sp>
        <p:nvSpPr>
          <p:cNvPr id="23" name="箭头: 上 22"/>
          <p:cNvSpPr/>
          <p:nvPr/>
        </p:nvSpPr>
        <p:spPr>
          <a:xfrm>
            <a:off x="1415482" y="5029567"/>
            <a:ext cx="432044" cy="72008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5" name="箭头: 上 24"/>
          <p:cNvSpPr/>
          <p:nvPr/>
        </p:nvSpPr>
        <p:spPr>
          <a:xfrm>
            <a:off x="4269134" y="5029567"/>
            <a:ext cx="432044" cy="72008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7" name="箭头: 上 26"/>
          <p:cNvSpPr/>
          <p:nvPr/>
        </p:nvSpPr>
        <p:spPr>
          <a:xfrm>
            <a:off x="7153237" y="5029567"/>
            <a:ext cx="432044" cy="72008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矩形: 圆角 16"/>
          <p:cNvSpPr/>
          <p:nvPr/>
        </p:nvSpPr>
        <p:spPr>
          <a:xfrm>
            <a:off x="1032554" y="5600520"/>
            <a:ext cx="7439710" cy="72008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solidFill>
                  <a:schemeClr val="tx1"/>
                </a:solidFill>
              </a:rPr>
              <a:t> Lack of </a:t>
            </a:r>
            <a:r>
              <a:rPr lang="en-GB" sz="2000" b="1" noProof="0" dirty="0">
                <a:solidFill>
                  <a:schemeClr val="accent1">
                    <a:lumMod val="75000"/>
                  </a:schemeClr>
                </a:solidFill>
              </a:rPr>
              <a:t>combined evaluations </a:t>
            </a:r>
            <a:r>
              <a:rPr lang="en-GB" sz="2000" noProof="0" dirty="0">
                <a:solidFill>
                  <a:schemeClr val="tx1"/>
                </a:solidFill>
              </a:rPr>
              <a:t>of the three capabilities above!</a:t>
            </a:r>
            <a:endParaRPr lang="en-GB" sz="2000" noProof="0" dirty="0">
              <a:solidFill>
                <a:schemeClr val="tx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6" y="5661396"/>
            <a:ext cx="598327" cy="59832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AirQA</a:t>
            </a:r>
            <a:r>
              <a:rPr lang="en-GB" noProof="0" dirty="0"/>
              <a:t> </a:t>
            </a:r>
            <a:r>
              <a:rPr lang="en-GB" sz="2400" noProof="0" dirty="0"/>
              <a:t>(</a:t>
            </a:r>
            <a:r>
              <a:rPr lang="en-GB" sz="2400" u="sng" noProof="0" dirty="0"/>
              <a:t>AI</a:t>
            </a:r>
            <a:r>
              <a:rPr lang="en-GB" sz="2400" noProof="0" dirty="0"/>
              <a:t> </a:t>
            </a:r>
            <a:r>
              <a:rPr lang="en-GB" sz="2400" u="sng" noProof="0" dirty="0"/>
              <a:t>R</a:t>
            </a:r>
            <a:r>
              <a:rPr lang="en-GB" sz="2400" noProof="0" dirty="0"/>
              <a:t>esearch </a:t>
            </a:r>
            <a:r>
              <a:rPr lang="en-GB" sz="2400" u="sng" noProof="0" dirty="0"/>
              <a:t>Q</a:t>
            </a:r>
            <a:r>
              <a:rPr lang="en-GB" sz="2400" noProof="0" dirty="0"/>
              <a:t>uestion </a:t>
            </a:r>
            <a:r>
              <a:rPr lang="en-GB" sz="2400" u="sng" noProof="0" dirty="0"/>
              <a:t>A</a:t>
            </a:r>
            <a:r>
              <a:rPr lang="en-GB" sz="2400" noProof="0" dirty="0"/>
              <a:t>nswering)</a:t>
            </a:r>
            <a:endParaRPr lang="en-GB" noProof="0" dirty="0"/>
          </a:p>
        </p:txBody>
      </p:sp>
      <p:sp>
        <p:nvSpPr>
          <p:cNvPr id="6" name="内容占位符 2"/>
          <p:cNvSpPr txBox="1"/>
          <p:nvPr/>
        </p:nvSpPr>
        <p:spPr bwMode="auto">
          <a:xfrm>
            <a:off x="407368" y="1052736"/>
            <a:ext cx="5184576" cy="6480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fr-FR" altLang="zh-CN" dirty="0"/>
              <a:t>Multi-</a:t>
            </a:r>
            <a:r>
              <a:rPr lang="fr-FR" altLang="zh-CN" dirty="0" err="1"/>
              <a:t>task</a:t>
            </a:r>
            <a:r>
              <a:rPr lang="fr-FR" altLang="zh-CN" dirty="0"/>
              <a:t> &amp; </a:t>
            </a:r>
            <a:r>
              <a:rPr lang="fr-FR" altLang="zh-CN" dirty="0" err="1"/>
              <a:t>Multi-modal</a:t>
            </a:r>
            <a:endParaRPr lang="en-GB" kern="0" noProof="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6" y="1772816"/>
            <a:ext cx="7992888" cy="45547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AirQA</a:t>
            </a:r>
            <a:r>
              <a:rPr kumimoji="0" lang="en-GB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(</a:t>
            </a:r>
            <a:r>
              <a:rPr kumimoji="0" lang="en-GB" altLang="zh-CN" sz="2400" b="1" i="0" u="sng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AI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kumimoji="0" lang="en-GB" altLang="zh-CN" sz="2400" b="1" i="0" u="sng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R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esearch </a:t>
            </a:r>
            <a:r>
              <a:rPr kumimoji="0" lang="en-GB" altLang="zh-CN" sz="2400" b="1" i="0" u="sng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Q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uestion </a:t>
            </a:r>
            <a:r>
              <a:rPr kumimoji="0" lang="en-GB" altLang="zh-CN" sz="2400" b="1" i="0" u="sng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A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nswering)</a:t>
            </a:r>
            <a:endParaRPr lang="en-GB" noProof="0" dirty="0"/>
          </a:p>
        </p:txBody>
      </p:sp>
      <p:sp>
        <p:nvSpPr>
          <p:cNvPr id="6" name="内容占位符 2"/>
          <p:cNvSpPr txBox="1"/>
          <p:nvPr/>
        </p:nvSpPr>
        <p:spPr bwMode="auto">
          <a:xfrm>
            <a:off x="407368" y="1052736"/>
            <a:ext cx="4320480" cy="1800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GB" kern="0" noProof="0" dirty="0"/>
              <a:t>Evaluation</a:t>
            </a:r>
            <a:endParaRPr lang="en-GB" kern="0" noProof="0" dirty="0"/>
          </a:p>
          <a:p>
            <a:pPr lvl="1">
              <a:lnSpc>
                <a:spcPct val="150000"/>
              </a:lnSpc>
            </a:pPr>
            <a:r>
              <a:rPr lang="en-GB" kern="0" noProof="0" dirty="0"/>
              <a:t>Output reformatting</a:t>
            </a:r>
            <a:endParaRPr lang="en-GB" kern="0" noProof="0" dirty="0"/>
          </a:p>
          <a:p>
            <a:pPr lvl="1">
              <a:lnSpc>
                <a:spcPct val="150000"/>
              </a:lnSpc>
            </a:pPr>
            <a:r>
              <a:rPr lang="en-GB" kern="0" noProof="0" dirty="0"/>
              <a:t>Instance-level parameters</a:t>
            </a:r>
            <a:endParaRPr lang="en-GB" kern="0" noProof="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89" y="1241583"/>
            <a:ext cx="6887326" cy="484429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51384" y="3212976"/>
            <a:ext cx="3960440" cy="286232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rgbClr val="75A0D9"/>
                </a:solidFill>
                <a:latin typeface="Consolas" panose="020B0609020204030204" pitchFamily="49" charset="0"/>
              </a:rPr>
              <a:t>{</a:t>
            </a:r>
            <a:r>
              <a:rPr lang="en-GB" noProof="0" dirty="0">
                <a:latin typeface="Consolas" panose="020B0609020204030204" pitchFamily="49" charset="0"/>
              </a:rPr>
              <a:t> </a:t>
            </a:r>
            <a:endParaRPr lang="en-GB" noProof="0" dirty="0">
              <a:latin typeface="Consolas" panose="020B0609020204030204" pitchFamily="49" charset="0"/>
            </a:endParaRPr>
          </a:p>
          <a:p>
            <a:r>
              <a:rPr lang="en-GB" noProof="0" dirty="0">
                <a:latin typeface="Consolas" panose="020B0609020204030204" pitchFamily="49" charset="0"/>
              </a:rPr>
              <a:t>  </a:t>
            </a:r>
            <a:r>
              <a:rPr lang="en-GB" noProof="0" dirty="0">
                <a:solidFill>
                  <a:srgbClr val="C26E4C"/>
                </a:solidFill>
                <a:latin typeface="Consolas" panose="020B0609020204030204" pitchFamily="49" charset="0"/>
              </a:rPr>
              <a:t>"example"</a:t>
            </a:r>
            <a:r>
              <a:rPr lang="en-GB" noProof="0" dirty="0">
                <a:latin typeface="Consolas" panose="020B0609020204030204" pitchFamily="49" charset="0"/>
              </a:rPr>
              <a:t>: </a:t>
            </a:r>
            <a:r>
              <a:rPr lang="en-GB" noProof="0" dirty="0">
                <a:solidFill>
                  <a:srgbClr val="75A0D9"/>
                </a:solidFill>
                <a:latin typeface="Consolas" panose="020B0609020204030204" pitchFamily="49" charset="0"/>
              </a:rPr>
              <a:t>{</a:t>
            </a:r>
            <a:r>
              <a:rPr lang="en-GB" noProof="0" dirty="0">
                <a:latin typeface="Consolas" panose="020B0609020204030204" pitchFamily="49" charset="0"/>
              </a:rPr>
              <a:t> </a:t>
            </a:r>
            <a:endParaRPr lang="en-GB" noProof="0" dirty="0">
              <a:latin typeface="Consolas" panose="020B0609020204030204" pitchFamily="49" charset="0"/>
            </a:endParaRPr>
          </a:p>
          <a:p>
            <a:r>
              <a:rPr lang="en-GB" noProof="0" dirty="0">
                <a:latin typeface="Consolas" panose="020B0609020204030204" pitchFamily="49" charset="0"/>
              </a:rPr>
              <a:t>    </a:t>
            </a:r>
            <a:r>
              <a:rPr lang="en-GB" noProof="0" dirty="0">
                <a:solidFill>
                  <a:srgbClr val="C26E4C"/>
                </a:solidFill>
                <a:latin typeface="Consolas" panose="020B0609020204030204" pitchFamily="49" charset="0"/>
              </a:rPr>
              <a:t>"</a:t>
            </a:r>
            <a:r>
              <a:rPr lang="en-GB" noProof="0" dirty="0" err="1">
                <a:solidFill>
                  <a:srgbClr val="C26E4C"/>
                </a:solidFill>
                <a:latin typeface="Consolas" panose="020B0609020204030204" pitchFamily="49" charset="0"/>
              </a:rPr>
              <a:t>eval_func</a:t>
            </a:r>
            <a:r>
              <a:rPr lang="en-GB" noProof="0" dirty="0">
                <a:solidFill>
                  <a:srgbClr val="C26E4C"/>
                </a:solidFill>
                <a:latin typeface="Consolas" panose="020B0609020204030204" pitchFamily="49" charset="0"/>
              </a:rPr>
              <a:t>"</a:t>
            </a:r>
            <a:r>
              <a:rPr lang="en-GB" noProof="0" dirty="0">
                <a:latin typeface="Consolas" panose="020B0609020204030204" pitchFamily="49" charset="0"/>
              </a:rPr>
              <a:t>: </a:t>
            </a:r>
            <a:r>
              <a:rPr lang="en-GB" noProof="0" dirty="0">
                <a:solidFill>
                  <a:srgbClr val="C26E4C"/>
                </a:solidFill>
                <a:latin typeface="Consolas" panose="020B0609020204030204" pitchFamily="49" charset="0"/>
              </a:rPr>
              <a:t>"</a:t>
            </a:r>
            <a:r>
              <a:rPr lang="en-GB" noProof="0" dirty="0" err="1">
                <a:solidFill>
                  <a:srgbClr val="C26E4C"/>
                </a:solidFill>
                <a:latin typeface="Consolas" panose="020B0609020204030204" pitchFamily="49" charset="0"/>
              </a:rPr>
              <a:t>eval_string</a:t>
            </a:r>
            <a:endParaRPr lang="en-GB" noProof="0" dirty="0">
              <a:solidFill>
                <a:srgbClr val="C26E4C"/>
              </a:solidFill>
              <a:latin typeface="Consolas" panose="020B0609020204030204" pitchFamily="49" charset="0"/>
            </a:endParaRPr>
          </a:p>
          <a:p>
            <a:r>
              <a:rPr lang="en-GB" noProof="0" dirty="0">
                <a:solidFill>
                  <a:srgbClr val="C26E4C"/>
                </a:solidFill>
                <a:latin typeface="Consolas" panose="020B0609020204030204" pitchFamily="49" charset="0"/>
              </a:rPr>
              <a:t>                _</a:t>
            </a:r>
            <a:r>
              <a:rPr lang="en-GB" noProof="0" dirty="0" err="1">
                <a:solidFill>
                  <a:srgbClr val="C26E4C"/>
                </a:solidFill>
                <a:latin typeface="Consolas" panose="020B0609020204030204" pitchFamily="49" charset="0"/>
              </a:rPr>
              <a:t>exact_match</a:t>
            </a:r>
            <a:r>
              <a:rPr lang="en-GB" noProof="0" dirty="0">
                <a:solidFill>
                  <a:srgbClr val="C26E4C"/>
                </a:solidFill>
                <a:latin typeface="Consolas" panose="020B0609020204030204" pitchFamily="49" charset="0"/>
              </a:rPr>
              <a:t>"</a:t>
            </a:r>
            <a:r>
              <a:rPr lang="en-GB" noProof="0" dirty="0">
                <a:latin typeface="Consolas" panose="020B0609020204030204" pitchFamily="49" charset="0"/>
              </a:rPr>
              <a:t>, </a:t>
            </a:r>
            <a:endParaRPr lang="en-GB" noProof="0" dirty="0">
              <a:latin typeface="Consolas" panose="020B0609020204030204" pitchFamily="49" charset="0"/>
            </a:endParaRPr>
          </a:p>
          <a:p>
            <a:r>
              <a:rPr lang="en-GB" noProof="0" dirty="0">
                <a:latin typeface="Consolas" panose="020B0609020204030204" pitchFamily="49" charset="0"/>
              </a:rPr>
              <a:t>    </a:t>
            </a:r>
            <a:r>
              <a:rPr lang="en-GB" noProof="0" dirty="0">
                <a:solidFill>
                  <a:srgbClr val="C26E4C"/>
                </a:solidFill>
                <a:latin typeface="Consolas" panose="020B0609020204030204" pitchFamily="49" charset="0"/>
              </a:rPr>
              <a:t>"</a:t>
            </a:r>
            <a:r>
              <a:rPr lang="en-GB" noProof="0" dirty="0" err="1">
                <a:solidFill>
                  <a:srgbClr val="C26E4C"/>
                </a:solidFill>
                <a:latin typeface="Consolas" panose="020B0609020204030204" pitchFamily="49" charset="0"/>
              </a:rPr>
              <a:t>eval_kwargs</a:t>
            </a:r>
            <a:r>
              <a:rPr lang="en-GB" noProof="0" dirty="0">
                <a:solidFill>
                  <a:srgbClr val="C26E4C"/>
                </a:solidFill>
                <a:latin typeface="Consolas" panose="020B0609020204030204" pitchFamily="49" charset="0"/>
              </a:rPr>
              <a:t>"</a:t>
            </a:r>
            <a:r>
              <a:rPr lang="en-GB" noProof="0" dirty="0">
                <a:latin typeface="Consolas" panose="020B0609020204030204" pitchFamily="49" charset="0"/>
              </a:rPr>
              <a:t>:</a:t>
            </a:r>
            <a:r>
              <a:rPr lang="en-GB" noProof="0" dirty="0">
                <a:solidFill>
                  <a:srgbClr val="C26E4C"/>
                </a:solidFill>
                <a:latin typeface="Consolas" panose="020B0609020204030204" pitchFamily="49" charset="0"/>
              </a:rPr>
              <a:t> </a:t>
            </a:r>
            <a:r>
              <a:rPr lang="en-GB" noProof="0" dirty="0">
                <a:solidFill>
                  <a:srgbClr val="75A0D9"/>
                </a:solidFill>
                <a:latin typeface="Consolas" panose="020B0609020204030204" pitchFamily="49" charset="0"/>
              </a:rPr>
              <a:t>{</a:t>
            </a:r>
            <a:endParaRPr lang="en-GB" noProof="0" dirty="0">
              <a:solidFill>
                <a:srgbClr val="75A0D9"/>
              </a:solidFill>
              <a:latin typeface="Consolas" panose="020B0609020204030204" pitchFamily="49" charset="0"/>
            </a:endParaRPr>
          </a:p>
          <a:p>
            <a:r>
              <a:rPr lang="en-GB" noProof="0" dirty="0">
                <a:latin typeface="Consolas" panose="020B0609020204030204" pitchFamily="49" charset="0"/>
              </a:rPr>
              <a:t>      </a:t>
            </a:r>
            <a:r>
              <a:rPr lang="en-GB" noProof="0" dirty="0">
                <a:solidFill>
                  <a:srgbClr val="C26E4C"/>
                </a:solidFill>
                <a:latin typeface="Consolas" panose="020B0609020204030204" pitchFamily="49" charset="0"/>
              </a:rPr>
              <a:t>"gold"</a:t>
            </a:r>
            <a:r>
              <a:rPr lang="en-GB" noProof="0" dirty="0">
                <a:latin typeface="Consolas" panose="020B0609020204030204" pitchFamily="49" charset="0"/>
              </a:rPr>
              <a:t>:</a:t>
            </a:r>
            <a:r>
              <a:rPr lang="en-GB" noProof="0" dirty="0">
                <a:solidFill>
                  <a:srgbClr val="C26E4C"/>
                </a:solidFill>
                <a:latin typeface="Consolas" panose="020B0609020204030204" pitchFamily="49" charset="0"/>
              </a:rPr>
              <a:t> "Italian"</a:t>
            </a:r>
            <a:r>
              <a:rPr lang="en-GB" noProof="0" dirty="0">
                <a:latin typeface="Consolas" panose="020B0609020204030204" pitchFamily="49" charset="0"/>
              </a:rPr>
              <a:t>, </a:t>
            </a:r>
            <a:endParaRPr lang="en-GB" noProof="0" dirty="0">
              <a:latin typeface="Consolas" panose="020B0609020204030204" pitchFamily="49" charset="0"/>
            </a:endParaRPr>
          </a:p>
          <a:p>
            <a:r>
              <a:rPr lang="en-GB" noProof="0" dirty="0">
                <a:solidFill>
                  <a:srgbClr val="C26E4C"/>
                </a:solidFill>
                <a:latin typeface="Consolas" panose="020B0609020204030204" pitchFamily="49" charset="0"/>
              </a:rPr>
              <a:t>      "lowercase "</a:t>
            </a:r>
            <a:r>
              <a:rPr lang="en-GB" noProof="0" dirty="0">
                <a:latin typeface="Consolas" panose="020B0609020204030204" pitchFamily="49" charset="0"/>
              </a:rPr>
              <a:t>: </a:t>
            </a:r>
            <a:r>
              <a:rPr lang="en-GB" noProof="0" dirty="0">
                <a:solidFill>
                  <a:srgbClr val="C26E4C"/>
                </a:solidFill>
                <a:latin typeface="Consolas" panose="020B0609020204030204" pitchFamily="49" charset="0"/>
              </a:rPr>
              <a:t>true</a:t>
            </a:r>
            <a:endParaRPr lang="en-GB" noProof="0" dirty="0">
              <a:solidFill>
                <a:srgbClr val="C26E4C"/>
              </a:solidFill>
              <a:latin typeface="Consolas" panose="020B0609020204030204" pitchFamily="49" charset="0"/>
            </a:endParaRPr>
          </a:p>
          <a:p>
            <a:r>
              <a:rPr lang="en-GB" noProof="0" dirty="0">
                <a:latin typeface="Consolas" panose="020B0609020204030204" pitchFamily="49" charset="0"/>
              </a:rPr>
              <a:t>    </a:t>
            </a:r>
            <a:r>
              <a:rPr lang="en-GB" noProof="0" dirty="0">
                <a:solidFill>
                  <a:srgbClr val="75A0D9"/>
                </a:solidFill>
                <a:latin typeface="Consolas" panose="020B0609020204030204" pitchFamily="49" charset="0"/>
              </a:rPr>
              <a:t>}</a:t>
            </a:r>
            <a:endParaRPr lang="en-GB" noProof="0" dirty="0">
              <a:solidFill>
                <a:srgbClr val="75A0D9"/>
              </a:solidFill>
              <a:latin typeface="Consolas" panose="020B0609020204030204" pitchFamily="49" charset="0"/>
            </a:endParaRPr>
          </a:p>
          <a:p>
            <a:r>
              <a:rPr lang="en-GB" noProof="0" dirty="0">
                <a:latin typeface="Consolas" panose="020B0609020204030204" pitchFamily="49" charset="0"/>
              </a:rPr>
              <a:t>  </a:t>
            </a:r>
            <a:r>
              <a:rPr lang="en-GB" noProof="0" dirty="0">
                <a:solidFill>
                  <a:srgbClr val="75A0D9"/>
                </a:solidFill>
                <a:latin typeface="Consolas" panose="020B0609020204030204" pitchFamily="49" charset="0"/>
              </a:rPr>
              <a:t>}</a:t>
            </a:r>
            <a:endParaRPr lang="en-GB" noProof="0" dirty="0">
              <a:solidFill>
                <a:srgbClr val="75A0D9"/>
              </a:solidFill>
              <a:latin typeface="Consolas" panose="020B0609020204030204" pitchFamily="49" charset="0"/>
            </a:endParaRPr>
          </a:p>
          <a:p>
            <a:r>
              <a:rPr lang="en-GB" noProof="0" dirty="0">
                <a:solidFill>
                  <a:srgbClr val="75A0D9"/>
                </a:solidFill>
                <a:latin typeface="Consolas" panose="020B0609020204030204" pitchFamily="49" charset="0"/>
              </a:rPr>
              <a:t>}</a:t>
            </a:r>
            <a:endParaRPr lang="en-GB" noProof="0" dirty="0">
              <a:solidFill>
                <a:srgbClr val="75A0D9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88640"/>
            <a:ext cx="4796171" cy="30304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AirQA</a:t>
            </a:r>
            <a:r>
              <a:rPr kumimoji="0" lang="en-GB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(</a:t>
            </a:r>
            <a:r>
              <a:rPr kumimoji="0" lang="en-GB" altLang="zh-CN" sz="2400" b="1" i="0" u="sng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AI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kumimoji="0" lang="en-GB" altLang="zh-CN" sz="2400" b="1" i="0" u="sng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R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esearch </a:t>
            </a:r>
            <a:r>
              <a:rPr kumimoji="0" lang="en-GB" altLang="zh-CN" sz="2400" b="1" i="0" u="sng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Q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uestion </a:t>
            </a:r>
            <a:r>
              <a:rPr kumimoji="0" lang="en-GB" altLang="zh-CN" sz="2400" b="1" i="0" u="sng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A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426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nswering)</a:t>
            </a:r>
            <a:endParaRPr lang="en-GB" noProof="0" dirty="0"/>
          </a:p>
        </p:txBody>
      </p:sp>
      <p:sp>
        <p:nvSpPr>
          <p:cNvPr id="6" name="内容占位符 2"/>
          <p:cNvSpPr txBox="1"/>
          <p:nvPr/>
        </p:nvSpPr>
        <p:spPr bwMode="auto">
          <a:xfrm>
            <a:off x="407368" y="1052736"/>
            <a:ext cx="5688632" cy="15841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GB" kern="0" noProof="0" dirty="0"/>
              <a:t>Stat</a:t>
            </a:r>
            <a:r>
              <a:rPr lang="en-GB" kern="0" dirty="0" err="1"/>
              <a:t>istics</a:t>
            </a:r>
            <a:endParaRPr lang="en-GB" kern="0" dirty="0"/>
          </a:p>
          <a:p>
            <a:pPr lvl="1">
              <a:lnSpc>
                <a:spcPct val="150000"/>
              </a:lnSpc>
            </a:pPr>
            <a:r>
              <a:rPr lang="en-GB" b="1" kern="0" noProof="0" dirty="0">
                <a:solidFill>
                  <a:schemeClr val="accent1">
                    <a:lumMod val="75000"/>
                  </a:schemeClr>
                </a:solidFill>
              </a:rPr>
              <a:t>1,246</a:t>
            </a:r>
            <a:r>
              <a:rPr lang="en-GB" kern="0" noProof="0" dirty="0"/>
              <a:t> questions; </a:t>
            </a:r>
            <a:r>
              <a:rPr lang="en-GB" b="1" kern="0" noProof="0" dirty="0">
                <a:solidFill>
                  <a:schemeClr val="accent1">
                    <a:lumMod val="75000"/>
                  </a:schemeClr>
                </a:solidFill>
              </a:rPr>
              <a:t>13,956</a:t>
            </a:r>
            <a:r>
              <a:rPr lang="en-GB" kern="0" noProof="0" dirty="0"/>
              <a:t> papers;</a:t>
            </a:r>
            <a:endParaRPr lang="en-GB" kern="0" noProof="0" dirty="0"/>
          </a:p>
          <a:p>
            <a:pPr lvl="1">
              <a:lnSpc>
                <a:spcPct val="150000"/>
              </a:lnSpc>
            </a:pPr>
            <a:r>
              <a:rPr lang="en-GB" kern="0" noProof="0" dirty="0"/>
              <a:t>spanning </a:t>
            </a:r>
            <a:r>
              <a:rPr lang="en-US" b="1" kern="0" noProof="0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US" kern="0" noProof="0" dirty="0"/>
              <a:t> conferences over </a:t>
            </a:r>
            <a:r>
              <a:rPr lang="en-US" b="1" kern="0" noProof="0" dirty="0">
                <a:solidFill>
                  <a:schemeClr val="accent1">
                    <a:lumMod val="75000"/>
                  </a:schemeClr>
                </a:solidFill>
              </a:rPr>
              <a:t>16</a:t>
            </a:r>
            <a:r>
              <a:rPr lang="en-US" kern="0" noProof="0" dirty="0"/>
              <a:t> years</a:t>
            </a:r>
            <a:endParaRPr lang="en-GB" kern="0" noProof="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02" y="2708920"/>
            <a:ext cx="3600400" cy="39666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3219057"/>
            <a:ext cx="4320480" cy="359705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ExTrActor</a:t>
            </a:r>
            <a:r>
              <a:rPr lang="en-GB" noProof="0" dirty="0"/>
              <a:t> </a:t>
            </a:r>
            <a:r>
              <a:rPr lang="en-GB" sz="2000" noProof="0" dirty="0"/>
              <a:t>(</a:t>
            </a:r>
            <a:r>
              <a:rPr lang="en-GB" sz="2000" u="sng" noProof="0" dirty="0"/>
              <a:t>Ex</a:t>
            </a:r>
            <a:r>
              <a:rPr lang="en-GB" sz="2000" noProof="0" dirty="0"/>
              <a:t>plorer-</a:t>
            </a:r>
            <a:r>
              <a:rPr lang="en-GB" sz="2000" u="sng" noProof="0" dirty="0"/>
              <a:t>Tr</a:t>
            </a:r>
            <a:r>
              <a:rPr lang="en-GB" sz="2000" noProof="0" dirty="0"/>
              <a:t>acker-</a:t>
            </a:r>
            <a:r>
              <a:rPr lang="en-GB" sz="2000" u="sng" noProof="0" dirty="0"/>
              <a:t>Actor</a:t>
            </a:r>
            <a:r>
              <a:rPr lang="en-GB" sz="2000" noProof="0" dirty="0"/>
              <a:t>)</a:t>
            </a:r>
            <a:endParaRPr lang="en-GB" noProof="0" dirty="0"/>
          </a:p>
        </p:txBody>
      </p:sp>
      <p:sp>
        <p:nvSpPr>
          <p:cNvPr id="6" name="内容占位符 2"/>
          <p:cNvSpPr txBox="1"/>
          <p:nvPr/>
        </p:nvSpPr>
        <p:spPr bwMode="auto">
          <a:xfrm>
            <a:off x="407368" y="1052736"/>
            <a:ext cx="7632848" cy="1800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GB" kern="0" noProof="0" dirty="0"/>
              <a:t>Human-like three-stage </a:t>
            </a:r>
            <a:r>
              <a:rPr lang="en-GB" noProof="0" dirty="0"/>
              <a:t>trajectory synthesis framework</a:t>
            </a:r>
            <a:endParaRPr lang="en-GB" kern="0" noProof="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5" y="1844824"/>
            <a:ext cx="11043600" cy="3611759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1363031" y="5661248"/>
            <a:ext cx="9433048" cy="72008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0" dirty="0">
                <a:solidFill>
                  <a:schemeClr val="tx1"/>
                </a:solidFill>
              </a:rPr>
              <a:t>The whole process is conducted by LLMs, with </a:t>
            </a:r>
            <a:r>
              <a:rPr lang="en-US" sz="2000" b="1" noProof="0" dirty="0">
                <a:solidFill>
                  <a:schemeClr val="accent1">
                    <a:lumMod val="75000"/>
                  </a:schemeClr>
                </a:solidFill>
              </a:rPr>
              <a:t>no manual annotation </a:t>
            </a:r>
            <a:r>
              <a:rPr lang="en-US" sz="2000" noProof="0" dirty="0">
                <a:solidFill>
                  <a:schemeClr val="tx1"/>
                </a:solidFill>
              </a:rPr>
              <a:t>involved.</a:t>
            </a:r>
            <a:endParaRPr lang="en-GB" sz="2000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Experiment</a:t>
            </a:r>
            <a:endParaRPr lang="en-GB" noProof="0" dirty="0"/>
          </a:p>
        </p:txBody>
      </p:sp>
      <p:sp>
        <p:nvSpPr>
          <p:cNvPr id="6" name="内容占位符 2"/>
          <p:cNvSpPr txBox="1"/>
          <p:nvPr/>
        </p:nvSpPr>
        <p:spPr bwMode="auto">
          <a:xfrm>
            <a:off x="407368" y="1052736"/>
            <a:ext cx="4320480" cy="54726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GB" kern="0" dirty="0" err="1"/>
              <a:t>AirQA</a:t>
            </a:r>
            <a:endParaRPr lang="en-GB" kern="0" noProof="0" dirty="0"/>
          </a:p>
          <a:p>
            <a:pPr lvl="1">
              <a:lnSpc>
                <a:spcPct val="150000"/>
              </a:lnSpc>
            </a:pPr>
            <a:r>
              <a:rPr lang="en-GB" kern="0" noProof="0" dirty="0"/>
              <a:t>Baselines with DB &amp; VS</a:t>
            </a:r>
            <a:endParaRPr lang="en-GB" kern="0" noProof="0" dirty="0"/>
          </a:p>
          <a:p>
            <a:pPr lvl="1">
              <a:lnSpc>
                <a:spcPct val="150000"/>
              </a:lnSpc>
            </a:pPr>
            <a:r>
              <a:rPr lang="en-GB" kern="0" dirty="0" err="1"/>
              <a:t>ReAct</a:t>
            </a:r>
            <a:r>
              <a:rPr lang="en-GB" kern="0" dirty="0"/>
              <a:t>-style Agent</a:t>
            </a:r>
            <a:endParaRPr lang="en-GB" kern="0" dirty="0"/>
          </a:p>
          <a:p>
            <a:pPr>
              <a:lnSpc>
                <a:spcPct val="150000"/>
              </a:lnSpc>
            </a:pPr>
            <a:endParaRPr lang="en-GB" kern="0" noProof="0" dirty="0"/>
          </a:p>
          <a:p>
            <a:pPr>
              <a:lnSpc>
                <a:spcPct val="150000"/>
              </a:lnSpc>
            </a:pPr>
            <a:r>
              <a:rPr lang="en-GB" kern="0" dirty="0"/>
              <a:t>Result</a:t>
            </a:r>
            <a:endParaRPr lang="en-GB" kern="0" dirty="0"/>
          </a:p>
          <a:p>
            <a:pPr lvl="1">
              <a:lnSpc>
                <a:spcPct val="150000"/>
              </a:lnSpc>
            </a:pPr>
            <a:r>
              <a:rPr lang="en-GB" kern="0" dirty="0"/>
              <a:t>Best model only 44.14%</a:t>
            </a:r>
            <a:endParaRPr lang="en-GB" kern="0" dirty="0"/>
          </a:p>
          <a:p>
            <a:pPr lvl="1">
              <a:lnSpc>
                <a:spcPct val="150000"/>
              </a:lnSpc>
            </a:pPr>
            <a:r>
              <a:rPr lang="en-US" altLang="zh-CN" kern="0" dirty="0"/>
              <a:t>More information</a:t>
            </a:r>
            <a:r>
              <a:rPr lang="zh-CN" altLang="en-US" kern="0" dirty="0"/>
              <a:t> </a:t>
            </a:r>
            <a:r>
              <a:rPr lang="zh-CN" altLang="en-US" kern="0" dirty="0">
                <a:solidFill>
                  <a:srgbClr val="00B050"/>
                </a:solidFill>
              </a:rPr>
              <a:t>✔</a:t>
            </a:r>
            <a:endParaRPr lang="en-US" altLang="zh-CN" kern="0" dirty="0">
              <a:solidFill>
                <a:srgbClr val="00B05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kern="0" noProof="0" dirty="0"/>
              <a:t>More interactions </a:t>
            </a:r>
            <a:r>
              <a:rPr lang="zh-CN" altLang="en-US" kern="0" dirty="0">
                <a:solidFill>
                  <a:srgbClr val="00B050"/>
                </a:solidFill>
              </a:rPr>
              <a:t>✔</a:t>
            </a:r>
            <a:endParaRPr lang="en-US" altLang="zh-CN" kern="0" dirty="0">
              <a:solidFill>
                <a:srgbClr val="00B050"/>
              </a:solidFill>
            </a:endParaRPr>
          </a:p>
          <a:p>
            <a:pPr lvl="1">
              <a:lnSpc>
                <a:spcPct val="150000"/>
              </a:lnSpc>
            </a:pPr>
            <a:r>
              <a:rPr lang="fr-FR" altLang="zh-CN" dirty="0" err="1"/>
              <a:t>Proprietary</a:t>
            </a:r>
            <a:r>
              <a:rPr lang="fr-FR" altLang="zh-CN" dirty="0"/>
              <a:t> </a:t>
            </a:r>
            <a:r>
              <a:rPr lang="fr-FR" altLang="zh-CN" b="1" dirty="0">
                <a:solidFill>
                  <a:srgbClr val="00B050"/>
                </a:solidFill>
              </a:rPr>
              <a:t>&gt;</a:t>
            </a:r>
            <a:r>
              <a:rPr lang="fr-FR" altLang="zh-CN" dirty="0"/>
              <a:t> Open-source</a:t>
            </a:r>
            <a:endParaRPr lang="en-US" altLang="zh-CN" kern="0" dirty="0">
              <a:solidFill>
                <a:srgbClr val="00B05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kern="0" noProof="0" dirty="0"/>
              <a:t>Reasoning: not satisfactory</a:t>
            </a:r>
            <a:endParaRPr lang="en-GB" kern="0" noProof="0" dirty="0"/>
          </a:p>
          <a:p>
            <a:pPr lvl="1">
              <a:lnSpc>
                <a:spcPct val="150000"/>
              </a:lnSpc>
            </a:pPr>
            <a:endParaRPr lang="en-GB" kern="0" noProof="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25" y="764704"/>
            <a:ext cx="7362597" cy="39208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24" y="4941167"/>
            <a:ext cx="7362597" cy="17790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904209"/>
            <a:ext cx="11017224" cy="18957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Experiment</a:t>
            </a:r>
            <a:endParaRPr lang="en-GB" noProof="0" dirty="0"/>
          </a:p>
        </p:txBody>
      </p:sp>
      <p:sp>
        <p:nvSpPr>
          <p:cNvPr id="6" name="内容占位符 2"/>
          <p:cNvSpPr txBox="1"/>
          <p:nvPr/>
        </p:nvSpPr>
        <p:spPr bwMode="auto">
          <a:xfrm>
            <a:off x="407368" y="1052736"/>
            <a:ext cx="4752528" cy="17281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GB" kern="0" dirty="0" err="1"/>
              <a:t>ExTrActor</a:t>
            </a:r>
            <a:endParaRPr lang="en-GB" kern="0" noProof="0" dirty="0"/>
          </a:p>
          <a:p>
            <a:pPr lvl="1">
              <a:lnSpc>
                <a:spcPct val="150000"/>
              </a:lnSpc>
            </a:pPr>
            <a:r>
              <a:rPr lang="en-GB" kern="0" dirty="0"/>
              <a:t>Fine-tuned 3B </a:t>
            </a:r>
            <a:r>
              <a:rPr lang="en-GB" b="1" kern="0" dirty="0">
                <a:solidFill>
                  <a:srgbClr val="00B050"/>
                </a:solidFill>
              </a:rPr>
              <a:t>&gt;</a:t>
            </a:r>
            <a:r>
              <a:rPr lang="en-GB" kern="0" dirty="0"/>
              <a:t> Untrained 7B</a:t>
            </a:r>
            <a:endParaRPr lang="en-GB" kern="0" dirty="0"/>
          </a:p>
          <a:p>
            <a:pPr lvl="1">
              <a:lnSpc>
                <a:spcPct val="150000"/>
              </a:lnSpc>
            </a:pPr>
            <a:r>
              <a:rPr lang="en-GB" kern="0" dirty="0"/>
              <a:t>Scalability </a:t>
            </a:r>
            <a:r>
              <a:rPr lang="zh-CN" altLang="en-US" kern="0" dirty="0">
                <a:solidFill>
                  <a:srgbClr val="00B050"/>
                </a:solidFill>
              </a:rPr>
              <a:t>✔      </a:t>
            </a:r>
            <a:r>
              <a:rPr lang="zh-CN" altLang="en-US" sz="2400" kern="0" dirty="0">
                <a:solidFill>
                  <a:srgbClr val="002060"/>
                </a:solidFill>
              </a:rPr>
              <a:t>●</a:t>
            </a:r>
            <a:r>
              <a:rPr lang="zh-CN" altLang="en-US" kern="0" dirty="0">
                <a:solidFill>
                  <a:srgbClr val="00B050"/>
                </a:solidFill>
              </a:rPr>
              <a:t>  </a:t>
            </a:r>
            <a:r>
              <a:rPr lang="en-GB" kern="0" dirty="0"/>
              <a:t>Error rate</a:t>
            </a:r>
            <a:r>
              <a:rPr lang="en-GB" sz="2400" b="1" kern="0" dirty="0"/>
              <a:t> </a:t>
            </a:r>
            <a:r>
              <a:rPr lang="zh-CN" altLang="en-US" b="1" kern="0" dirty="0">
                <a:solidFill>
                  <a:srgbClr val="FF0000"/>
                </a:solidFill>
              </a:rPr>
              <a:t>↓</a:t>
            </a:r>
            <a:endParaRPr lang="en-GB" b="1" kern="0" noProof="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942124"/>
            <a:ext cx="6888088" cy="20014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689" y="2942124"/>
            <a:ext cx="2952328" cy="19911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noProof="0" dirty="0"/>
              <a:t>Thank you for listening!</a:t>
            </a:r>
            <a:endParaRPr lang="en-GB" sz="4800" noProof="0" dirty="0"/>
          </a:p>
        </p:txBody>
      </p:sp>
      <p:sp>
        <p:nvSpPr>
          <p:cNvPr id="9" name="文本框 8"/>
          <p:cNvSpPr txBox="1"/>
          <p:nvPr/>
        </p:nvSpPr>
        <p:spPr>
          <a:xfrm>
            <a:off x="5364550" y="6021288"/>
            <a:ext cx="14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noProof="0" dirty="0"/>
              <a:t>Our Website</a:t>
            </a:r>
            <a:endParaRPr lang="en-GB" noProof="0" dirty="0"/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62671" y="108620"/>
            <a:ext cx="2686050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47" y="4164992"/>
            <a:ext cx="1856296" cy="1856296"/>
          </a:xfrm>
          <a:prstGeom prst="rect">
            <a:avLst/>
          </a:prstGeom>
        </p:spPr>
      </p:pic>
    </p:spTree>
  </p:cSld>
  <p:clrMapOvr>
    <a:masterClrMapping/>
  </p:clrMapOvr>
  <p:transition advTm="10345"/>
</p:sld>
</file>

<file path=ppt/theme/theme1.xml><?xml version="1.0" encoding="utf-8"?>
<a:theme xmlns:a="http://schemas.openxmlformats.org/drawingml/2006/main" name="CUED - Simon Keizer">
  <a:themeElements>
    <a:clrScheme name="CUED - Simon Keiz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CUED - Simon Keiz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1250</Words>
  <Application>WPS 演示</Application>
  <PresentationFormat>宽屏</PresentationFormat>
  <Paragraphs>73</Paragraphs>
  <Slides>9</Slides>
  <Notes>10</Notes>
  <HiddenSlides>1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Times New Roman</vt:lpstr>
      <vt:lpstr>Verdana</vt:lpstr>
      <vt:lpstr>Consolas</vt:lpstr>
      <vt:lpstr>Arial Unicode MS</vt:lpstr>
      <vt:lpstr>CUED - Simon Keizer</vt:lpstr>
      <vt:lpstr>AirQA: A Comprehensive QA Dataset for   AI Research with Instance-Level Evaluation</vt:lpstr>
      <vt:lpstr>Motivation</vt:lpstr>
      <vt:lpstr>AirQA (AI Research Question Answering)</vt:lpstr>
      <vt:lpstr>AirQA (AI Research Question Answering)</vt:lpstr>
      <vt:lpstr>AirQA (AI Research Question Answering)</vt:lpstr>
      <vt:lpstr>ExTrActor (Explorer-Tracker-Actor)</vt:lpstr>
      <vt:lpstr>Experiment</vt:lpstr>
      <vt:lpstr>Experiment</vt:lpstr>
      <vt:lpstr>Thank you for listening!</vt:lpstr>
    </vt:vector>
  </TitlesOfParts>
  <Company>CUED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Statistical Approach to Dialogue Management Using POMDPs</dc:title>
  <dc:creator>Simon Keizer</dc:creator>
  <cp:lastModifiedBy>htc</cp:lastModifiedBy>
  <cp:revision>6791</cp:revision>
  <cp:lastPrinted>2018-08-27T07:41:00Z</cp:lastPrinted>
  <dcterms:created xsi:type="dcterms:W3CDTF">2013-03-14T01:30:00Z</dcterms:created>
  <dcterms:modified xsi:type="dcterms:W3CDTF">2026-04-07T09:30:21Z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8332F322594843C28CC46CBA856603A7_12</vt:lpwstr>
  </property>
  <property fmtid="{D5CDD505-2E9C-101B-9397-08002B2CF9AE}" pid="3" name="KSOProductBuildVer">
    <vt:lpwstr>2052-12.1.0.25225</vt:lpwstr>
  </property>
</Properties>
</file>